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9" r:id="rId3"/>
    <p:sldId id="260" r:id="rId4"/>
    <p:sldId id="264" r:id="rId5"/>
    <p:sldId id="261" r:id="rId6"/>
    <p:sldId id="262" r:id="rId7"/>
    <p:sldId id="265" r:id="rId8"/>
    <p:sldId id="257"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58" autoAdjust="0"/>
  </p:normalViewPr>
  <p:slideViewPr>
    <p:cSldViewPr>
      <p:cViewPr varScale="1">
        <p:scale>
          <a:sx n="59" d="100"/>
          <a:sy n="59" d="100"/>
        </p:scale>
        <p:origin x="-989"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A12A8C-79CF-4BF3-88F5-3D44EB25B045}" type="datetimeFigureOut">
              <a:rPr lang="en-US" smtClean="0"/>
              <a:pPr/>
              <a:t>3/7/2013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0332E2-69DB-4840-B1F2-9E74F366CEE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for a little more </a:t>
            </a:r>
            <a:r>
              <a:rPr lang="en-US" baseline="0" dirty="0" err="1" smtClean="0"/>
              <a:t>avance</a:t>
            </a:r>
            <a:r>
              <a:rPr lang="en-US" baseline="0" dirty="0" smtClean="0"/>
              <a:t> class where they will circle this things they can do in the target language.</a:t>
            </a:r>
          </a:p>
          <a:p>
            <a:r>
              <a:rPr lang="en-US" baseline="0" dirty="0" smtClean="0"/>
              <a:t>This also help the teacher to differentiate her instruction to help slower students accomplish their learning goals at the end of the course</a:t>
            </a:r>
            <a:endParaRPr lang="en-US" dirty="0"/>
          </a:p>
        </p:txBody>
      </p:sp>
      <p:sp>
        <p:nvSpPr>
          <p:cNvPr id="4" name="Slide Number Placeholder 3"/>
          <p:cNvSpPr>
            <a:spLocks noGrp="1"/>
          </p:cNvSpPr>
          <p:nvPr>
            <p:ph type="sldNum" sz="quarter" idx="10"/>
          </p:nvPr>
        </p:nvSpPr>
        <p:spPr/>
        <p:txBody>
          <a:bodyPr/>
          <a:lstStyle/>
          <a:p>
            <a:fld id="{FD0332E2-69DB-4840-B1F2-9E74F366CEEB}"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Short</a:t>
            </a:r>
            <a:r>
              <a:rPr lang="en-US" sz="1200" baseline="0" dirty="0" smtClean="0"/>
              <a:t> video of schools using it in NC</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FD0332E2-69DB-4840-B1F2-9E74F366CEEB}"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397C8E-D02A-4D7B-866B-2EDA6A9D6A4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97C8E-D02A-4D7B-866B-2EDA6A9D6A4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97C8E-D02A-4D7B-866B-2EDA6A9D6A4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397C8E-D02A-4D7B-866B-2EDA6A9D6A4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397C8E-D02A-4D7B-866B-2EDA6A9D6A4B}" type="datetimeFigureOut">
              <a:rPr lang="en-US" smtClean="0"/>
              <a:pPr/>
              <a:t>3/7/2013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397C8E-D02A-4D7B-866B-2EDA6A9D6A4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397C8E-D02A-4D7B-866B-2EDA6A9D6A4B}" type="datetimeFigureOut">
              <a:rPr lang="en-US" smtClean="0"/>
              <a:pPr/>
              <a:t>3/7/2013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397C8E-D02A-4D7B-866B-2EDA6A9D6A4B}" type="datetimeFigureOut">
              <a:rPr lang="en-US" smtClean="0"/>
              <a:pPr/>
              <a:t>3/7/2013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397C8E-D02A-4D7B-866B-2EDA6A9D6A4B}" type="datetimeFigureOut">
              <a:rPr lang="en-US" smtClean="0"/>
              <a:pPr/>
              <a:t>3/7/2013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397C8E-D02A-4D7B-866B-2EDA6A9D6A4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397C8E-D02A-4D7B-866B-2EDA6A9D6A4B}" type="datetimeFigureOut">
              <a:rPr lang="en-US" smtClean="0"/>
              <a:pPr/>
              <a:t>3/7/2013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62259F-523D-4D73-AB41-1F9FA5B7DF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397C8E-D02A-4D7B-866B-2EDA6A9D6A4B}" type="datetimeFigureOut">
              <a:rPr lang="en-US" smtClean="0"/>
              <a:pPr/>
              <a:t>3/7/2013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2259F-523D-4D73-AB41-1F9FA5B7DF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latin typeface="Algerian" pitchFamily="82" charset="0"/>
              </a:rPr>
              <a:t>LINGUAFOLIO</a:t>
            </a:r>
            <a:endParaRPr lang="en-US" sz="5400" dirty="0">
              <a:latin typeface="Algerian" pitchFamily="82" charset="0"/>
            </a:endParaRPr>
          </a:p>
        </p:txBody>
      </p:sp>
      <p:sp>
        <p:nvSpPr>
          <p:cNvPr id="3" name="Subtitle 2"/>
          <p:cNvSpPr>
            <a:spLocks noGrp="1"/>
          </p:cNvSpPr>
          <p:nvPr>
            <p:ph type="subTitle" idx="1"/>
          </p:nvPr>
        </p:nvSpPr>
        <p:spPr/>
        <p:txBody>
          <a:bodyPr/>
          <a:lstStyle/>
          <a:p>
            <a:r>
              <a:rPr lang="en-US" dirty="0" smtClean="0">
                <a:latin typeface="Aharoni" pitchFamily="2" charset="-79"/>
                <a:cs typeface="Aharoni" pitchFamily="2" charset="-79"/>
              </a:rPr>
              <a:t>A QUICK VIEW OF USES IN THE WORLD LANGUAGE CLASSROOMS</a:t>
            </a:r>
            <a:endParaRPr lang="en-US" dirty="0">
              <a:latin typeface="Aharoni" pitchFamily="2" charset="-79"/>
              <a:cs typeface="Aharoni" pitchFamily="2" charset="-79"/>
            </a:endParaRPr>
          </a:p>
        </p:txBody>
      </p:sp>
      <p:pic>
        <p:nvPicPr>
          <p:cNvPr id="4" name="Picture 3" descr="THINKING CAP.jpg"/>
          <p:cNvPicPr>
            <a:picLocks noChangeAspect="1"/>
          </p:cNvPicPr>
          <p:nvPr/>
        </p:nvPicPr>
        <p:blipFill>
          <a:blip r:embed="rId2" cstate="print"/>
          <a:stretch>
            <a:fillRect/>
          </a:stretch>
        </p:blipFill>
        <p:spPr>
          <a:xfrm>
            <a:off x="2667000" y="381000"/>
            <a:ext cx="3581400" cy="20574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inking.jpg"/>
          <p:cNvPicPr>
            <a:picLocks noChangeAspect="1"/>
          </p:cNvPicPr>
          <p:nvPr/>
        </p:nvPicPr>
        <p:blipFill>
          <a:blip r:embed="rId2" cstate="print"/>
          <a:stretch>
            <a:fillRect/>
          </a:stretch>
        </p:blipFill>
        <p:spPr>
          <a:xfrm>
            <a:off x="7239000" y="228601"/>
            <a:ext cx="1447800" cy="1243956"/>
          </a:xfrm>
          <a:prstGeom prst="rect">
            <a:avLst/>
          </a:prstGeom>
          <a:effectLst>
            <a:innerShdw blurRad="63500" dist="50800" dir="13500000">
              <a:prstClr val="black">
                <a:alpha val="50000"/>
              </a:prstClr>
            </a:innerShdw>
          </a:effectLst>
        </p:spPr>
      </p:pic>
      <p:sp>
        <p:nvSpPr>
          <p:cNvPr id="2" name="Title 1"/>
          <p:cNvSpPr>
            <a:spLocks noGrp="1"/>
          </p:cNvSpPr>
          <p:nvPr>
            <p:ph type="title"/>
          </p:nvPr>
        </p:nvSpPr>
        <p:spPr>
          <a:xfrm>
            <a:off x="457200" y="274638"/>
            <a:ext cx="8305800" cy="1143000"/>
          </a:xfrm>
        </p:spPr>
        <p:txBody>
          <a:bodyPr/>
          <a:lstStyle/>
          <a:p>
            <a:r>
              <a:rPr lang="en-US" dirty="0" smtClean="0"/>
              <a:t>WHAT IS LINGUAFOLIO</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r>
              <a:rPr lang="en-US" dirty="0" err="1" smtClean="0"/>
              <a:t>LinguaFolio</a:t>
            </a:r>
            <a:r>
              <a:rPr lang="en-US" baseline="30000" dirty="0"/>
              <a:t>®</a:t>
            </a:r>
            <a:r>
              <a:rPr lang="en-US" dirty="0"/>
              <a:t> is a portfolio assessment instrument designed to support individuals in setting and achieving their goals for learning languages.</a:t>
            </a:r>
          </a:p>
          <a:p>
            <a:pPr>
              <a:buNone/>
            </a:pPr>
            <a:r>
              <a:rPr lang="en-US" dirty="0"/>
              <a:t>It includes these three components:</a:t>
            </a:r>
          </a:p>
          <a:p>
            <a:pPr lvl="0"/>
            <a:r>
              <a:rPr lang="en-US" u="sng" dirty="0" smtClean="0"/>
              <a:t>Biography: </a:t>
            </a:r>
            <a:r>
              <a:rPr lang="en-US" dirty="0"/>
              <a:t>where information about a student’s language background, intercultural activities, and the </a:t>
            </a:r>
            <a:r>
              <a:rPr lang="en-US" dirty="0" smtClean="0"/>
              <a:t>self assessment </a:t>
            </a:r>
            <a:r>
              <a:rPr lang="en-US" dirty="0"/>
              <a:t>checklists are documented, </a:t>
            </a:r>
          </a:p>
          <a:p>
            <a:pPr lvl="0"/>
            <a:r>
              <a:rPr lang="en-US" u="sng" dirty="0" smtClean="0"/>
              <a:t>Dossier:</a:t>
            </a:r>
            <a:r>
              <a:rPr lang="en-US" dirty="0" smtClean="0"/>
              <a:t> </a:t>
            </a:r>
            <a:r>
              <a:rPr lang="en-US" dirty="0"/>
              <a:t>where samples of a student’s work document progress over time, and </a:t>
            </a:r>
          </a:p>
          <a:p>
            <a:pPr lvl="0"/>
            <a:r>
              <a:rPr lang="en-US" u="sng" dirty="0" smtClean="0"/>
              <a:t>Passport:</a:t>
            </a:r>
            <a:r>
              <a:rPr lang="en-US" dirty="0" smtClean="0"/>
              <a:t> </a:t>
            </a:r>
            <a:r>
              <a:rPr lang="en-US" dirty="0"/>
              <a:t>where formal qualifications, certificates or diplomas, and achievements are recorded, along with a summary of self-assessments that describe competency with different languages.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itical-thinking.jpg"/>
          <p:cNvPicPr>
            <a:picLocks noChangeAspect="1"/>
          </p:cNvPicPr>
          <p:nvPr/>
        </p:nvPicPr>
        <p:blipFill>
          <a:blip r:embed="rId2" cstate="print"/>
          <a:stretch>
            <a:fillRect/>
          </a:stretch>
        </p:blipFill>
        <p:spPr>
          <a:xfrm>
            <a:off x="2667000" y="4191000"/>
            <a:ext cx="5486400" cy="1371600"/>
          </a:xfrm>
          <a:prstGeom prst="rect">
            <a:avLst/>
          </a:prstGeom>
        </p:spPr>
      </p:pic>
      <p:sp>
        <p:nvSpPr>
          <p:cNvPr id="1025" name="Rectangle 1"/>
          <p:cNvSpPr>
            <a:spLocks noChangeArrowheads="1"/>
          </p:cNvSpPr>
          <p:nvPr/>
        </p:nvSpPr>
        <p:spPr bwMode="auto">
          <a:xfrm>
            <a:off x="228600" y="-291777"/>
            <a:ext cx="8915400" cy="72943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lgerian" pitchFamily="82"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Reasons why we should Introduce Linguafolio as a useful multiple ways of assessment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The purposes and uses of foreign languages are as diverse as the students who </a:t>
            </a:r>
            <a:r>
              <a:rPr lang="en-US" sz="2000" dirty="0" smtClean="0">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study them.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Some students study another language in hopes of finding a rewarding career in </a:t>
            </a:r>
          </a:p>
          <a:p>
            <a:pPr marL="0" marR="0" lvl="0" indent="0" algn="l" defTabSz="914400" rtl="0" eaLnBrk="0" fontAlgn="base" latinLnBrk="0" hangingPunct="0">
              <a:lnSpc>
                <a:spcPct val="100000"/>
              </a:lnSpc>
              <a:spcBef>
                <a:spcPct val="0"/>
              </a:spcBef>
              <a:spcAft>
                <a:spcPct val="0"/>
              </a:spcAft>
              <a:buClrTx/>
              <a:buSzTx/>
              <a:tabLst/>
            </a:pPr>
            <a:r>
              <a:rPr lang="en-US" sz="2000" dirty="0" smtClean="0">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international market place or government service.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Others are interested in the intellectual challenge and cognitive benefits that </a:t>
            </a:r>
          </a:p>
          <a:p>
            <a:pPr marL="0" marR="0" lvl="0" indent="0" algn="l" defTabSz="914400" rtl="0" eaLnBrk="0" fontAlgn="base" latinLnBrk="0" hangingPunct="0">
              <a:lnSpc>
                <a:spcPct val="100000"/>
              </a:lnSpc>
              <a:spcBef>
                <a:spcPct val="0"/>
              </a:spcBef>
              <a:spcAft>
                <a:spcPct val="0"/>
              </a:spcAft>
              <a:buClrTx/>
              <a:buSzTx/>
              <a:tabLst/>
            </a:pPr>
            <a:r>
              <a:rPr lang="en-US" sz="2000" dirty="0" smtClean="0">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accrue to those who master multiple languages.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Many approach foreign language study, as they do other courses, simply to fulfill a </a:t>
            </a:r>
          </a:p>
          <a:p>
            <a:pPr marL="0" marR="0" lvl="0" indent="0" algn="l" defTabSz="914400" rtl="0" eaLnBrk="0" fontAlgn="base" latinLnBrk="0" hangingPunct="0">
              <a:lnSpc>
                <a:spcPct val="100000"/>
              </a:lnSpc>
              <a:spcBef>
                <a:spcPct val="0"/>
              </a:spcBef>
              <a:spcAft>
                <a:spcPct val="0"/>
              </a:spcAft>
              <a:buClrTx/>
              <a:buSzTx/>
              <a:tabLst/>
            </a:pPr>
            <a:r>
              <a:rPr lang="en-US" sz="2000" dirty="0" smtClean="0">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graduation requirement.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Regardless of the reason for study, foreign languages have something to offer </a:t>
            </a:r>
          </a:p>
          <a:p>
            <a:pPr marL="0" marR="0" lvl="0" indent="0" algn="l" defTabSz="914400" rtl="0" eaLnBrk="0" fontAlgn="base" latinLnBrk="0" hangingPunct="0">
              <a:lnSpc>
                <a:spcPct val="100000"/>
              </a:lnSpc>
              <a:spcBef>
                <a:spcPct val="0"/>
              </a:spcBef>
              <a:spcAft>
                <a:spcPct val="0"/>
              </a:spcAft>
              <a:buClrTx/>
              <a:buSzTx/>
              <a:tabLst/>
            </a:pPr>
            <a:r>
              <a:rPr lang="en-US" sz="2000" dirty="0" smtClean="0">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everyone. It is with this philosophy in mind that the standards task force   </a:t>
            </a:r>
          </a:p>
          <a:p>
            <a:pPr marL="0" marR="0" lvl="0" indent="0" algn="l" defTabSz="914400" rtl="0" eaLnBrk="0" fontAlgn="base" latinLnBrk="0" hangingPunct="0">
              <a:lnSpc>
                <a:spcPct val="100000"/>
              </a:lnSpc>
              <a:spcBef>
                <a:spcPct val="0"/>
              </a:spcBef>
              <a:spcAft>
                <a:spcPct val="0"/>
              </a:spcAft>
              <a:buClrTx/>
              <a:buSzTx/>
              <a:tabLst/>
            </a:pPr>
            <a:r>
              <a:rPr lang="en-US" sz="2000" dirty="0" smtClean="0">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identified five goal areas that encompass all of these reasons: </a:t>
            </a:r>
            <a:endPar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 typeface="Wingdings" pitchFamily="2" charset="2"/>
              <a:buChar char="Ø"/>
              <a:tabLst/>
            </a:pP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Communication,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 typeface="Wingdings" pitchFamily="2" charset="2"/>
              <a:buChar char="Ø"/>
              <a:tabLst/>
            </a:pP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Cultures,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 typeface="Wingdings" pitchFamily="2" charset="2"/>
              <a:buChar char="Ø"/>
              <a:tabLst/>
            </a:pP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Connections,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 typeface="Wingdings" pitchFamily="2" charset="2"/>
              <a:buChar char="Ø"/>
              <a:tabLst/>
            </a:pP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Comparisons,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 </a:t>
            </a: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Communities</a:t>
            </a:r>
            <a:r>
              <a:rPr kumimoji="0" lang="en-US" sz="2000" b="1"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the five C</a:t>
            </a:r>
            <a:r>
              <a:rPr kumimoji="0" lang="en-US" sz="2000" b="1"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1"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s of foreign language education</a:t>
            </a:r>
            <a:r>
              <a:rPr kumimoji="0" lang="en-US" sz="2000" b="0" i="0" u="none" strike="noStrike" cap="none" normalizeH="0" baseline="0" dirty="0" smtClean="0">
                <a:ln>
                  <a:noFill/>
                </a:ln>
                <a:solidFill>
                  <a:schemeClr val="tx1"/>
                </a:solidFill>
                <a:effectLst/>
                <a:latin typeface="Algerian" pitchFamily="82"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Still others seek greater understanding of other people and other cultures.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5">
                                            <p:txEl>
                                              <p:pRg st="13" end="13"/>
                                            </p:txEl>
                                          </p:spTgt>
                                        </p:tgtEl>
                                        <p:attrNameLst>
                                          <p:attrName>style.visibility</p:attrName>
                                        </p:attrNameLst>
                                      </p:cBhvr>
                                      <p:to>
                                        <p:strVal val="visible"/>
                                      </p:to>
                                    </p:set>
                                    <p:anim calcmode="lin" valueType="num">
                                      <p:cBhvr additive="base">
                                        <p:cTn id="7" dur="500" fill="hold"/>
                                        <p:tgtEl>
                                          <p:spTgt spid="1025">
                                            <p:txEl>
                                              <p:pRg st="13" end="1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5">
                                            <p:txEl>
                                              <p:pRg st="13" end="1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5">
                                            <p:txEl>
                                              <p:pRg st="14" end="14"/>
                                            </p:txEl>
                                          </p:spTgt>
                                        </p:tgtEl>
                                        <p:attrNameLst>
                                          <p:attrName>style.visibility</p:attrName>
                                        </p:attrNameLst>
                                      </p:cBhvr>
                                      <p:to>
                                        <p:strVal val="visible"/>
                                      </p:to>
                                    </p:set>
                                    <p:anim calcmode="lin" valueType="num">
                                      <p:cBhvr additive="base">
                                        <p:cTn id="11" dur="500" fill="hold"/>
                                        <p:tgtEl>
                                          <p:spTgt spid="1025">
                                            <p:txEl>
                                              <p:pRg st="14" end="1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25">
                                            <p:txEl>
                                              <p:pRg st="14" end="1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25">
                                            <p:txEl>
                                              <p:pRg st="15" end="15"/>
                                            </p:txEl>
                                          </p:spTgt>
                                        </p:tgtEl>
                                        <p:attrNameLst>
                                          <p:attrName>style.visibility</p:attrName>
                                        </p:attrNameLst>
                                      </p:cBhvr>
                                      <p:to>
                                        <p:strVal val="visible"/>
                                      </p:to>
                                    </p:set>
                                    <p:anim calcmode="lin" valueType="num">
                                      <p:cBhvr additive="base">
                                        <p:cTn id="15" dur="500" fill="hold"/>
                                        <p:tgtEl>
                                          <p:spTgt spid="1025">
                                            <p:txEl>
                                              <p:pRg st="15" end="1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5">
                                            <p:txEl>
                                              <p:pRg st="15" end="1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25">
                                            <p:txEl>
                                              <p:pRg st="16" end="16"/>
                                            </p:txEl>
                                          </p:spTgt>
                                        </p:tgtEl>
                                        <p:attrNameLst>
                                          <p:attrName>style.visibility</p:attrName>
                                        </p:attrNameLst>
                                      </p:cBhvr>
                                      <p:to>
                                        <p:strVal val="visible"/>
                                      </p:to>
                                    </p:set>
                                    <p:anim calcmode="lin" valueType="num">
                                      <p:cBhvr additive="base">
                                        <p:cTn id="19" dur="500" fill="hold"/>
                                        <p:tgtEl>
                                          <p:spTgt spid="1025">
                                            <p:txEl>
                                              <p:pRg st="16" end="1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5">
                                            <p:txEl>
                                              <p:pRg st="16" end="1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25">
                                            <p:txEl>
                                              <p:pRg st="17" end="17"/>
                                            </p:txEl>
                                          </p:spTgt>
                                        </p:tgtEl>
                                        <p:attrNameLst>
                                          <p:attrName>style.visibility</p:attrName>
                                        </p:attrNameLst>
                                      </p:cBhvr>
                                      <p:to>
                                        <p:strVal val="visible"/>
                                      </p:to>
                                    </p:set>
                                    <p:anim calcmode="lin" valueType="num">
                                      <p:cBhvr additive="base">
                                        <p:cTn id="23" dur="500" fill="hold"/>
                                        <p:tgtEl>
                                          <p:spTgt spid="1025">
                                            <p:txEl>
                                              <p:pRg st="17" end="1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25">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ook-and-inter.jpg"/>
          <p:cNvPicPr>
            <a:picLocks noChangeAspect="1"/>
          </p:cNvPicPr>
          <p:nvPr/>
        </p:nvPicPr>
        <p:blipFill>
          <a:blip r:embed="rId2" cstate="print"/>
          <a:stretch>
            <a:fillRect/>
          </a:stretch>
        </p:blipFill>
        <p:spPr>
          <a:xfrm>
            <a:off x="6248400" y="152400"/>
            <a:ext cx="2590800" cy="1066800"/>
          </a:xfrm>
          <a:prstGeom prst="rect">
            <a:avLst/>
          </a:prstGeom>
        </p:spPr>
      </p:pic>
      <p:sp>
        <p:nvSpPr>
          <p:cNvPr id="20481" name="Rectangle 1"/>
          <p:cNvSpPr>
            <a:spLocks noChangeArrowheads="1"/>
          </p:cNvSpPr>
          <p:nvPr/>
        </p:nvSpPr>
        <p:spPr bwMode="auto">
          <a:xfrm>
            <a:off x="304800" y="-800739"/>
            <a:ext cx="8305800"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a:latin typeface="Aharoni" pitchFamily="2" charset="-79"/>
              <a:ea typeface="Times New Roman" pitchFamily="18" charset="0"/>
              <a:cs typeface="Aharoni" pitchFamily="2" charset="-79"/>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2400" b="1" dirty="0">
              <a:latin typeface="Aharoni" pitchFamily="2" charset="-79"/>
              <a:ea typeface="Times New Roman" pitchFamily="18" charset="0"/>
              <a:cs typeface="Aharoni" pitchFamily="2" charset="-79"/>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rPr>
              <a:t>Origins of </a:t>
            </a:r>
            <a:r>
              <a:rPr kumimoji="0" lang="en-US" sz="2400" b="1" i="0" u="none" strike="noStrike" cap="none" normalizeH="0" baseline="0" dirty="0" err="1" smtClean="0">
                <a:ln>
                  <a:noFill/>
                </a:ln>
                <a:solidFill>
                  <a:schemeClr val="tx1"/>
                </a:solidFill>
                <a:effectLst/>
                <a:latin typeface="Aharoni" pitchFamily="2" charset="-79"/>
                <a:ea typeface="Times New Roman" pitchFamily="18" charset="0"/>
                <a:cs typeface="Aharoni" pitchFamily="2" charset="-79"/>
              </a:rPr>
              <a:t>LinguaFolio</a:t>
            </a:r>
            <a:r>
              <a:rPr kumimoji="0" lang="en-US" sz="2400" b="1"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rPr>
              <a:t> &amp; E Linguafolio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Aharoni" pitchFamily="2" charset="-79"/>
                <a:ea typeface="Times New Roman" pitchFamily="18" charset="0"/>
                <a:cs typeface="Aharoni" pitchFamily="2" charset="-79"/>
              </a:rPr>
              <a:t>LinguaFolio</a:t>
            </a:r>
            <a:r>
              <a:rPr kumimoji="0" lang="en-US" b="0"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rPr>
              <a:t> was developed by members of the National Council of State Supervisors for Languages and is the result of a transatlantic dialogue (sponsored by the Goethe-Institute) among members of the Council of Europe, delegates from the European Ministries of Education, and representatives from state departments of education in the United States. These dialogues began in October of 2002 and are still</a:t>
            </a:r>
            <a:r>
              <a:rPr kumimoji="0" lang="en-US" b="0" i="0" u="none" strike="noStrike" cap="none" normalizeH="0" dirty="0" smtClean="0">
                <a:ln>
                  <a:noFill/>
                </a:ln>
                <a:solidFill>
                  <a:schemeClr val="tx1"/>
                </a:solidFill>
                <a:effectLst/>
                <a:latin typeface="Aharoni" pitchFamily="2" charset="-79"/>
                <a:ea typeface="Times New Roman" pitchFamily="18" charset="0"/>
                <a:cs typeface="Aharoni" pitchFamily="2" charset="-79"/>
              </a:rPr>
              <a:t> ongoing to enhance the program.</a:t>
            </a:r>
            <a:r>
              <a:rPr kumimoji="0" lang="en-US" b="0" i="0" u="none" strike="noStrike" cap="none" normalizeH="0" baseline="0" dirty="0" smtClean="0">
                <a:ln>
                  <a:noFill/>
                </a:ln>
                <a:solidFill>
                  <a:schemeClr val="tx1"/>
                </a:solidFill>
                <a:effectLst/>
                <a:latin typeface="Aharoni" pitchFamily="2" charset="-79"/>
                <a:ea typeface="Times New Roman" pitchFamily="18" charset="0"/>
                <a:cs typeface="Aharoni" pitchFamily="2" charset="-79"/>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a:latin typeface="Aharoni" pitchFamily="2" charset="-79"/>
              <a:cs typeface="Aharoni" pitchFamily="2" charset="-79"/>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haroni" pitchFamily="2" charset="-79"/>
              <a:cs typeface="Aharoni" pitchFamily="2" charset="-79"/>
            </a:endParaRPr>
          </a:p>
        </p:txBody>
      </p:sp>
      <p:sp>
        <p:nvSpPr>
          <p:cNvPr id="4" name="Rectangle 3"/>
          <p:cNvSpPr/>
          <p:nvPr/>
        </p:nvSpPr>
        <p:spPr>
          <a:xfrm>
            <a:off x="381000" y="3200400"/>
            <a:ext cx="8610600" cy="3170099"/>
          </a:xfrm>
          <a:prstGeom prst="rect">
            <a:avLst/>
          </a:prstGeom>
        </p:spPr>
        <p:txBody>
          <a:bodyPr wrap="square">
            <a:spAutoFit/>
          </a:bodyPr>
          <a:lstStyle/>
          <a:p>
            <a:r>
              <a:rPr lang="en-US" sz="2800" dirty="0" smtClean="0">
                <a:latin typeface="Aharoni" pitchFamily="2" charset="-79"/>
                <a:cs typeface="Aharoni" pitchFamily="2" charset="-79"/>
              </a:rPr>
              <a:t>The vision of </a:t>
            </a:r>
            <a:r>
              <a:rPr lang="en-US" sz="2800" dirty="0" err="1" smtClean="0">
                <a:latin typeface="Aharoni" pitchFamily="2" charset="-79"/>
                <a:cs typeface="Aharoni" pitchFamily="2" charset="-79"/>
              </a:rPr>
              <a:t>LinguaFolio</a:t>
            </a:r>
            <a:r>
              <a:rPr lang="en-US" dirty="0" smtClean="0">
                <a:latin typeface="Aharoni" pitchFamily="2" charset="-79"/>
                <a:cs typeface="Aharoni" pitchFamily="2" charset="-79"/>
              </a:rPr>
              <a:t> </a:t>
            </a:r>
          </a:p>
          <a:p>
            <a:r>
              <a:rPr lang="en-US" dirty="0">
                <a:latin typeface="Aharoni" pitchFamily="2" charset="-79"/>
                <a:cs typeface="Aharoni" pitchFamily="2" charset="-79"/>
              </a:rPr>
              <a:t>I</a:t>
            </a:r>
            <a:r>
              <a:rPr lang="en-US" dirty="0" smtClean="0">
                <a:latin typeface="Aharoni" pitchFamily="2" charset="-79"/>
                <a:cs typeface="Aharoni" pitchFamily="2" charset="-79"/>
              </a:rPr>
              <a:t>s to allow seamless progress in language learning as individuals move from one level to another, from one program to another, and even as they cease to participate in formal language instruction, but continue active language learning independently. </a:t>
            </a:r>
          </a:p>
          <a:p>
            <a:r>
              <a:rPr lang="en-US" sz="2800" dirty="0" smtClean="0">
                <a:latin typeface="Aharoni" pitchFamily="2" charset="-79"/>
                <a:cs typeface="Aharoni" pitchFamily="2" charset="-79"/>
              </a:rPr>
              <a:t>The goal </a:t>
            </a:r>
          </a:p>
          <a:p>
            <a:r>
              <a:rPr lang="en-US" dirty="0">
                <a:latin typeface="Aharoni" pitchFamily="2" charset="-79"/>
                <a:cs typeface="Aharoni" pitchFamily="2" charset="-79"/>
              </a:rPr>
              <a:t>I</a:t>
            </a:r>
            <a:r>
              <a:rPr lang="en-US" dirty="0" smtClean="0">
                <a:latin typeface="Aharoni" pitchFamily="2" charset="-79"/>
                <a:cs typeface="Aharoni" pitchFamily="2" charset="-79"/>
              </a:rPr>
              <a:t>s to empower each individual learner to take responsibility for his or her language learning and be able to continue to develop proficiency independently and autonomously once the formal sequence of language instruction has ended.</a:t>
            </a:r>
            <a:endParaRPr lang="en-US" dirty="0">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1">
                                            <p:txEl>
                                              <p:pRg st="4" end="4"/>
                                            </p:txEl>
                                          </p:spTgt>
                                        </p:tgtEl>
                                        <p:attrNameLst>
                                          <p:attrName>style.visibility</p:attrName>
                                        </p:attrNameLst>
                                      </p:cBhvr>
                                      <p:to>
                                        <p:strVal val="visible"/>
                                      </p:to>
                                    </p:set>
                                    <p:animEffect transition="in" filter="fade">
                                      <p:cBhvr>
                                        <p:cTn id="12" dur="2000"/>
                                        <p:tgtEl>
                                          <p:spTgt spid="2048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1">
                                            <p:txEl>
                                              <p:pRg st="6" end="6"/>
                                            </p:txEl>
                                          </p:spTgt>
                                        </p:tgtEl>
                                        <p:attrNameLst>
                                          <p:attrName>style.visibility</p:attrName>
                                        </p:attrNameLst>
                                      </p:cBhvr>
                                      <p:to>
                                        <p:strVal val="visible"/>
                                      </p:to>
                                    </p:set>
                                    <p:animEffect transition="in" filter="fade">
                                      <p:cBhvr>
                                        <p:cTn id="17" dur="2000"/>
                                        <p:tgtEl>
                                          <p:spTgt spid="2048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20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20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fade">
                                      <p:cBhvr>
                                        <p:cTn id="32" dur="20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fade">
                                      <p:cBhvr>
                                        <p:cTn id="37"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uiExpand="1"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762000" y="228600"/>
          <a:ext cx="7086600" cy="6400800"/>
        </p:xfrm>
        <a:graphic>
          <a:graphicData uri="http://schemas.openxmlformats.org/presentationml/2006/ole">
            <p:oleObj spid="_x0000_s18434" name="Acrobat Document" r:id="rId4" imgW="4663283" imgH="6034851" progId="AcroExch.Document.7">
              <p:embed/>
            </p:oleObj>
          </a:graphicData>
        </a:graphic>
      </p:graphicFrame>
      <p:sp>
        <p:nvSpPr>
          <p:cNvPr id="5" name="Text Placeholder 4"/>
          <p:cNvSpPr>
            <a:spLocks noGrp="1"/>
          </p:cNvSpPr>
          <p:nvPr>
            <p:ph type="body" sz="half" idx="2"/>
          </p:nvPr>
        </p:nvSpPr>
        <p:spPr>
          <a:xfrm>
            <a:off x="990600" y="228600"/>
            <a:ext cx="7238999" cy="609600"/>
          </a:xfrm>
        </p:spPr>
        <p:txBody>
          <a:bodyPr>
            <a:normAutofit/>
          </a:bodyPr>
          <a:lstStyle/>
          <a:p>
            <a:endParaRPr lang="en-US" dirty="0" smtClean="0"/>
          </a:p>
          <a:p>
            <a:endParaRPr lang="en-US"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endParaRPr lang="en-US" dirty="0"/>
          </a:p>
        </p:txBody>
      </p:sp>
      <p:sp>
        <p:nvSpPr>
          <p:cNvPr id="7" name="Rectangle 6"/>
          <p:cNvSpPr/>
          <p:nvPr/>
        </p:nvSpPr>
        <p:spPr>
          <a:xfrm>
            <a:off x="3454340" y="228600"/>
            <a:ext cx="2409634" cy="584775"/>
          </a:xfrm>
          <a:prstGeom prst="rect">
            <a:avLst/>
          </a:prstGeom>
          <a:noFill/>
        </p:spPr>
        <p:txBody>
          <a:bodyPr wrap="none" lIns="91440" tIns="45720" rIns="91440" bIns="4572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EXAMPLE #1 </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Left-Right Arrow 7"/>
          <p:cNvSpPr/>
          <p:nvPr/>
        </p:nvSpPr>
        <p:spPr>
          <a:xfrm flipV="1">
            <a:off x="2743200" y="1600199"/>
            <a:ext cx="3505200" cy="30479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946150"/>
          </a:xfrm>
        </p:spPr>
        <p:txBody>
          <a:bodyPr>
            <a:normAutofit/>
          </a:bodyPr>
          <a:lstStyle/>
          <a:p>
            <a:r>
              <a:rPr lang="en-US" sz="3600" dirty="0" smtClean="0"/>
              <a:t>EXAMPLE #2</a:t>
            </a:r>
            <a:endParaRPr lang="en-US" sz="3600" dirty="0"/>
          </a:p>
        </p:txBody>
      </p:sp>
      <p:pic>
        <p:nvPicPr>
          <p:cNvPr id="19458" name="Picture 2"/>
          <p:cNvPicPr>
            <a:picLocks noGrp="1" noChangeAspect="1" noChangeArrowheads="1"/>
          </p:cNvPicPr>
          <p:nvPr>
            <p:ph idx="1"/>
          </p:nvPr>
        </p:nvPicPr>
        <p:blipFill>
          <a:blip r:embed="rId2" cstate="print"/>
          <a:stretch>
            <a:fillRect/>
          </a:stretch>
        </p:blipFill>
        <p:spPr bwMode="auto">
          <a:xfrm>
            <a:off x="4115318" y="273050"/>
            <a:ext cx="4031214" cy="5853113"/>
          </a:xfrm>
          <a:prstGeom prst="rect">
            <a:avLst/>
          </a:prstGeom>
          <a:noFill/>
          <a:ln w="9525">
            <a:noFill/>
            <a:miter lim="800000"/>
            <a:headEnd/>
            <a:tailEnd/>
          </a:ln>
        </p:spPr>
      </p:pic>
      <p:sp>
        <p:nvSpPr>
          <p:cNvPr id="4" name="Text Placeholder 3"/>
          <p:cNvSpPr>
            <a:spLocks noGrp="1"/>
          </p:cNvSpPr>
          <p:nvPr>
            <p:ph type="body" sz="half" idx="2"/>
          </p:nvPr>
        </p:nvSpPr>
        <p:spPr>
          <a:xfrm>
            <a:off x="304800" y="1143000"/>
            <a:ext cx="3810000" cy="5410200"/>
          </a:xfrm>
        </p:spPr>
        <p:txBody>
          <a:bodyPr>
            <a:noAutofit/>
          </a:bodyPr>
          <a:lstStyle/>
          <a:p>
            <a:pPr>
              <a:buFont typeface="Wingdings" pitchFamily="2" charset="2"/>
              <a:buChar char="Ø"/>
            </a:pPr>
            <a:r>
              <a:rPr lang="en-US" sz="1600" dirty="0" smtClean="0">
                <a:latin typeface="Aharoni" pitchFamily="2" charset="-79"/>
                <a:cs typeface="Aharoni" pitchFamily="2" charset="-79"/>
              </a:rPr>
              <a:t>In this Example, Students  and teachers can monitor the progress of each skills they are capable to do.</a:t>
            </a:r>
          </a:p>
          <a:p>
            <a:endParaRPr lang="en-US" sz="1600" dirty="0">
              <a:latin typeface="Aharoni" pitchFamily="2" charset="-79"/>
              <a:cs typeface="Aharoni" pitchFamily="2" charset="-79"/>
            </a:endParaRPr>
          </a:p>
          <a:p>
            <a:pPr>
              <a:buFont typeface="Wingdings" pitchFamily="2" charset="2"/>
              <a:buChar char="Ø"/>
            </a:pPr>
            <a:r>
              <a:rPr lang="en-US" sz="1600" dirty="0" smtClean="0">
                <a:latin typeface="Aharoni" pitchFamily="2" charset="-79"/>
                <a:cs typeface="Aharoni" pitchFamily="2" charset="-79"/>
              </a:rPr>
              <a:t>This could also be used on a year round class, where student should accomplish a goal for each quarter.</a:t>
            </a:r>
          </a:p>
          <a:p>
            <a:endParaRPr lang="en-US" sz="1600" dirty="0">
              <a:latin typeface="Aharoni" pitchFamily="2" charset="-79"/>
              <a:cs typeface="Aharoni" pitchFamily="2" charset="-79"/>
            </a:endParaRPr>
          </a:p>
          <a:p>
            <a:pPr>
              <a:buFont typeface="Wingdings" pitchFamily="2" charset="2"/>
              <a:buChar char="Ø"/>
            </a:pPr>
            <a:r>
              <a:rPr lang="en-US" sz="1600" dirty="0" smtClean="0">
                <a:latin typeface="Aharoni" pitchFamily="2" charset="-79"/>
                <a:cs typeface="Aharoni" pitchFamily="2" charset="-79"/>
              </a:rPr>
              <a:t>Or it can be use as a Final speaking assessment goal for grading purposes, as well as to measure the skills and progress for your students</a:t>
            </a:r>
          </a:p>
          <a:p>
            <a:endParaRPr lang="en-US" sz="1600" dirty="0">
              <a:latin typeface="Aharoni" pitchFamily="2" charset="-79"/>
              <a:cs typeface="Aharoni" pitchFamily="2" charset="-79"/>
            </a:endParaRPr>
          </a:p>
          <a:p>
            <a:pPr>
              <a:buFont typeface="Wingdings" pitchFamily="2" charset="2"/>
              <a:buChar char="Ø"/>
            </a:pPr>
            <a:r>
              <a:rPr lang="en-US" sz="1600" dirty="0" smtClean="0">
                <a:latin typeface="Aharoni" pitchFamily="2" charset="-79"/>
                <a:cs typeface="Aharoni" pitchFamily="2" charset="-79"/>
              </a:rPr>
              <a:t>There are various ways you can apply some of these resources in you World language courses .</a:t>
            </a:r>
          </a:p>
          <a:p>
            <a:r>
              <a:rPr lang="en-US" sz="1600" dirty="0" smtClean="0">
                <a:latin typeface="Aharoni" pitchFamily="2" charset="-79"/>
                <a:cs typeface="Aharoni" pitchFamily="2" charset="-79"/>
              </a:rPr>
              <a:t>You can find a variety of resources by accessing the following link:</a:t>
            </a:r>
          </a:p>
          <a:p>
            <a:r>
              <a:rPr lang="en-US" sz="1600" dirty="0" smtClean="0">
                <a:solidFill>
                  <a:schemeClr val="tx2"/>
                </a:solidFill>
                <a:latin typeface="Aharoni" pitchFamily="2" charset="-79"/>
                <a:cs typeface="Aharoni" pitchFamily="2" charset="-79"/>
              </a:rPr>
              <a:t>http://www.learnnc.org/lp/editions/LinguaFolio</a:t>
            </a:r>
          </a:p>
          <a:p>
            <a:endParaRPr lang="en-US" sz="1600" dirty="0">
              <a:latin typeface="Aharoni" pitchFamily="2" charset="-79"/>
              <a:cs typeface="Aharoni" pitchFamily="2" charset="-79"/>
            </a:endParaRPr>
          </a:p>
        </p:txBody>
      </p:sp>
      <p:sp>
        <p:nvSpPr>
          <p:cNvPr id="6" name="Left-Right Arrow 5"/>
          <p:cNvSpPr/>
          <p:nvPr/>
        </p:nvSpPr>
        <p:spPr>
          <a:xfrm>
            <a:off x="4572000" y="5486400"/>
            <a:ext cx="4114800" cy="457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hCANG5I8C.jpg"/>
          <p:cNvPicPr>
            <a:picLocks noChangeAspect="1"/>
          </p:cNvPicPr>
          <p:nvPr/>
        </p:nvPicPr>
        <p:blipFill>
          <a:blip r:embed="rId3" cstate="print"/>
          <a:stretch>
            <a:fillRect/>
          </a:stretch>
        </p:blipFill>
        <p:spPr>
          <a:xfrm rot="20786134">
            <a:off x="548434" y="888407"/>
            <a:ext cx="2704830" cy="2704830"/>
          </a:xfrm>
          <a:prstGeom prst="rect">
            <a:avLst/>
          </a:prstGeom>
        </p:spPr>
      </p:pic>
      <p:sp>
        <p:nvSpPr>
          <p:cNvPr id="2" name="Title 1"/>
          <p:cNvSpPr>
            <a:spLocks noGrp="1"/>
          </p:cNvSpPr>
          <p:nvPr>
            <p:ph type="title"/>
          </p:nvPr>
        </p:nvSpPr>
        <p:spPr>
          <a:xfrm>
            <a:off x="457200" y="273050"/>
            <a:ext cx="3008313" cy="641350"/>
          </a:xfrm>
        </p:spPr>
        <p:txBody>
          <a:bodyPr>
            <a:normAutofit fontScale="90000"/>
          </a:bodyPr>
          <a:lstStyle/>
          <a:p>
            <a:r>
              <a:rPr lang="en-US" sz="2800" dirty="0" smtClean="0"/>
              <a:t>Language Dossier</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25000" lnSpcReduction="20000"/>
          </a:bodyPr>
          <a:lstStyle/>
          <a:p>
            <a:endParaRPr lang="en-US" dirty="0" smtClean="0"/>
          </a:p>
          <a:p>
            <a:pPr>
              <a:buNone/>
            </a:pPr>
            <a:r>
              <a:rPr lang="en-US" sz="7200" b="1" dirty="0" smtClean="0">
                <a:latin typeface="Aharoni" pitchFamily="2" charset="-79"/>
                <a:cs typeface="Aharoni" pitchFamily="2" charset="-79"/>
              </a:rPr>
              <a:t>The Dossier section includes</a:t>
            </a:r>
            <a:r>
              <a:rPr lang="en-US" sz="7200" dirty="0" smtClean="0">
                <a:latin typeface="Aharoni" pitchFamily="2" charset="-79"/>
                <a:cs typeface="Aharoni" pitchFamily="2" charset="-79"/>
              </a:rPr>
              <a:t>:</a:t>
            </a:r>
          </a:p>
          <a:p>
            <a:pPr>
              <a:buNone/>
            </a:pPr>
            <a:endParaRPr lang="en-US" dirty="0" smtClean="0"/>
          </a:p>
          <a:p>
            <a:pPr>
              <a:buNone/>
            </a:pPr>
            <a:endParaRPr lang="en-US" dirty="0" smtClean="0"/>
          </a:p>
          <a:p>
            <a:pPr>
              <a:buNone/>
            </a:pPr>
            <a:endParaRPr lang="en-US" dirty="0" smtClean="0"/>
          </a:p>
          <a:p>
            <a:pPr lvl="0"/>
            <a:endParaRPr lang="en-US" dirty="0" smtClean="0"/>
          </a:p>
          <a:p>
            <a:pPr lvl="0">
              <a:lnSpc>
                <a:spcPct val="170000"/>
              </a:lnSpc>
              <a:buFont typeface="Wingdings" pitchFamily="2" charset="2"/>
              <a:buChar char="Ø"/>
            </a:pPr>
            <a:r>
              <a:rPr lang="en-US" sz="7200" b="1" dirty="0" smtClean="0"/>
              <a:t>Evidence of language learning and competencies</a:t>
            </a:r>
          </a:p>
          <a:p>
            <a:pPr lvl="0">
              <a:lnSpc>
                <a:spcPct val="170000"/>
              </a:lnSpc>
              <a:buFont typeface="Wingdings" pitchFamily="2" charset="2"/>
              <a:buChar char="Ø"/>
            </a:pPr>
            <a:r>
              <a:rPr lang="en-US" sz="7200" b="1" dirty="0" smtClean="0"/>
              <a:t>Projects</a:t>
            </a:r>
          </a:p>
          <a:p>
            <a:pPr lvl="0">
              <a:lnSpc>
                <a:spcPct val="170000"/>
              </a:lnSpc>
              <a:buFont typeface="Wingdings" pitchFamily="2" charset="2"/>
              <a:buChar char="Ø"/>
            </a:pPr>
            <a:r>
              <a:rPr lang="en-US" sz="7200" b="1" dirty="0" smtClean="0"/>
              <a:t>Research</a:t>
            </a:r>
          </a:p>
          <a:p>
            <a:pPr lvl="0">
              <a:lnSpc>
                <a:spcPct val="170000"/>
              </a:lnSpc>
              <a:buFont typeface="Wingdings" pitchFamily="2" charset="2"/>
              <a:buChar char="Ø"/>
            </a:pPr>
            <a:r>
              <a:rPr lang="en-US" sz="7200" b="1" dirty="0" smtClean="0"/>
              <a:t>Compositions</a:t>
            </a:r>
          </a:p>
          <a:p>
            <a:pPr lvl="0">
              <a:lnSpc>
                <a:spcPct val="170000"/>
              </a:lnSpc>
              <a:buFont typeface="Wingdings" pitchFamily="2" charset="2"/>
              <a:buChar char="Ø"/>
            </a:pPr>
            <a:r>
              <a:rPr lang="en-US" sz="7200" b="1" dirty="0" smtClean="0"/>
              <a:t>Copies of awards</a:t>
            </a:r>
          </a:p>
          <a:p>
            <a:pPr lvl="0">
              <a:lnSpc>
                <a:spcPct val="170000"/>
              </a:lnSpc>
              <a:buFont typeface="Wingdings" pitchFamily="2" charset="2"/>
              <a:buChar char="Ø"/>
            </a:pPr>
            <a:r>
              <a:rPr lang="en-US" sz="7200" b="1" dirty="0" smtClean="0"/>
              <a:t>Certificates that indicate language skills</a:t>
            </a:r>
          </a:p>
          <a:p>
            <a:pPr lvl="0">
              <a:lnSpc>
                <a:spcPct val="170000"/>
              </a:lnSpc>
              <a:buFont typeface="Wingdings" pitchFamily="2" charset="2"/>
              <a:buChar char="Ø"/>
            </a:pPr>
            <a:r>
              <a:rPr lang="en-US" sz="7200" b="1" dirty="0" smtClean="0"/>
              <a:t>PowerPoint presentations</a:t>
            </a:r>
          </a:p>
          <a:p>
            <a:pPr lvl="0">
              <a:lnSpc>
                <a:spcPct val="170000"/>
              </a:lnSpc>
              <a:buFont typeface="Wingdings" pitchFamily="2" charset="2"/>
              <a:buChar char="Ø"/>
            </a:pPr>
            <a:r>
              <a:rPr lang="en-US" sz="7200" b="1" dirty="0" smtClean="0"/>
              <a:t>Cds and video</a:t>
            </a:r>
          </a:p>
          <a:p>
            <a:pPr lvl="0">
              <a:lnSpc>
                <a:spcPct val="170000"/>
              </a:lnSpc>
              <a:buFont typeface="Wingdings" pitchFamily="2" charset="2"/>
              <a:buChar char="Ø"/>
            </a:pPr>
            <a:r>
              <a:rPr lang="en-US" sz="7200" b="1" dirty="0" smtClean="0"/>
              <a:t>Photos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Text Placeholder 3"/>
          <p:cNvSpPr>
            <a:spLocks noGrp="1"/>
          </p:cNvSpPr>
          <p:nvPr>
            <p:ph type="body" sz="half" idx="2"/>
          </p:nvPr>
        </p:nvSpPr>
        <p:spPr>
          <a:xfrm>
            <a:off x="457200" y="1435100"/>
            <a:ext cx="3008313" cy="5118100"/>
          </a:xfrm>
        </p:spPr>
        <p:txBody>
          <a:bodyPr>
            <a:normAutofit fontScale="92500"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latin typeface="Aharoni" pitchFamily="2" charset="-79"/>
                <a:cs typeface="Aharoni" pitchFamily="2" charset="-79"/>
              </a:rPr>
              <a:t>As you see these are all practices and methods we have used in the classrooms in various ways, but with  Linguafolio methods it turns in a constant monitoring on students progress after they have been immersed </a:t>
            </a:r>
            <a:r>
              <a:rPr lang="en-US" smtClean="0">
                <a:latin typeface="Aharoni" pitchFamily="2" charset="-79"/>
                <a:cs typeface="Aharoni" pitchFamily="2" charset="-79"/>
              </a:rPr>
              <a:t>into them </a:t>
            </a:r>
            <a:r>
              <a:rPr lang="en-US" dirty="0" smtClean="0">
                <a:latin typeface="Aharoni" pitchFamily="2" charset="-79"/>
                <a:cs typeface="Aharoni" pitchFamily="2" charset="-79"/>
              </a:rPr>
              <a:t>during </a:t>
            </a:r>
            <a:r>
              <a:rPr lang="en-US" smtClean="0">
                <a:latin typeface="Aharoni" pitchFamily="2" charset="-79"/>
                <a:cs typeface="Aharoni" pitchFamily="2" charset="-79"/>
              </a:rPr>
              <a:t>the semester, </a:t>
            </a:r>
            <a:r>
              <a:rPr lang="en-US" dirty="0" smtClean="0">
                <a:latin typeface="Aharoni" pitchFamily="2" charset="-79"/>
                <a:cs typeface="Aharoni" pitchFamily="2" charset="-79"/>
              </a:rPr>
              <a:t>based on their level, to know their progress and personal skills to put all these experience into the cognitive practice and continuous learning of the language.</a:t>
            </a:r>
          </a:p>
          <a:p>
            <a:endParaRPr lang="en-US"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 calcmode="lin" valueType="num">
                                      <p:cBhvr additive="base">
                                        <p:cTn id="1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 calcmode="lin" valueType="num">
                                      <p:cBhvr additive="base">
                                        <p:cTn id="2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 calcmode="lin" valueType="num">
                                      <p:cBhvr additive="base">
                                        <p:cTn id="3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 calcmode="lin" valueType="num">
                                      <p:cBhvr additive="base">
                                        <p:cTn id="3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 calcmode="lin" valueType="num">
                                      <p:cBhvr additive="base">
                                        <p:cTn id="4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 calcmode="lin" valueType="num">
                                      <p:cBhvr additive="base">
                                        <p:cTn id="4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 calcmode="lin" valueType="num">
                                      <p:cBhvr additive="base">
                                        <p:cTn id="54"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13" end="13"/>
                                            </p:txEl>
                                          </p:spTgt>
                                        </p:tgtEl>
                                        <p:attrNameLst>
                                          <p:attrName>style.visibility</p:attrName>
                                        </p:attrNameLst>
                                      </p:cBhvr>
                                      <p:to>
                                        <p:strVal val="visible"/>
                                      </p:to>
                                    </p:set>
                                    <p:anim calcmode="lin" valueType="num">
                                      <p:cBhvr additive="base">
                                        <p:cTn id="60"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 calcmode="lin" valueType="num">
                                      <p:cBhvr additive="base">
                                        <p:cTn id="66"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
                                            <p:txEl>
                                              <p:pRg st="11" end="11"/>
                                            </p:txEl>
                                          </p:spTgt>
                                        </p:tgtEl>
                                        <p:attrNameLst>
                                          <p:attrName>style.visibility</p:attrName>
                                        </p:attrNameLst>
                                      </p:cBhvr>
                                      <p:to>
                                        <p:strVal val="visible"/>
                                      </p:to>
                                    </p:set>
                                    <p:animEffect transition="in" filter="fade">
                                      <p:cBhvr>
                                        <p:cTn id="72" dur="20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normAutofit fontScale="55000" lnSpcReduction="20000"/>
          </a:bodyPr>
          <a:lstStyle/>
          <a:p>
            <a:pPr algn="ctr">
              <a:buNone/>
            </a:pPr>
            <a:r>
              <a:rPr lang="en-US" b="1" i="1" dirty="0">
                <a:latin typeface="Aharoni" pitchFamily="2" charset="-79"/>
                <a:cs typeface="Aharoni" pitchFamily="2" charset="-79"/>
              </a:rPr>
              <a:t>Language and communication are at the</a:t>
            </a:r>
          </a:p>
          <a:p>
            <a:pPr algn="ctr">
              <a:buNone/>
            </a:pPr>
            <a:r>
              <a:rPr lang="en-US" b="1" i="1" dirty="0">
                <a:latin typeface="Aharoni" pitchFamily="2" charset="-79"/>
                <a:cs typeface="Aharoni" pitchFamily="2" charset="-79"/>
              </a:rPr>
              <a:t>heart of the human experience. </a:t>
            </a:r>
          </a:p>
          <a:p>
            <a:pPr algn="ctr">
              <a:buNone/>
            </a:pPr>
            <a:r>
              <a:rPr lang="en-US" b="1" i="1" dirty="0" smtClean="0">
                <a:latin typeface="Aharoni" pitchFamily="2" charset="-79"/>
                <a:cs typeface="Aharoni" pitchFamily="2" charset="-79"/>
              </a:rPr>
              <a:t>We </a:t>
            </a:r>
            <a:r>
              <a:rPr lang="en-US" b="1" i="1" dirty="0">
                <a:latin typeface="Aharoni" pitchFamily="2" charset="-79"/>
                <a:cs typeface="Aharoni" pitchFamily="2" charset="-79"/>
              </a:rPr>
              <a:t>must </a:t>
            </a:r>
            <a:r>
              <a:rPr lang="en-US" b="1" i="1" dirty="0" smtClean="0">
                <a:latin typeface="Aharoni" pitchFamily="2" charset="-79"/>
                <a:cs typeface="Aharoni" pitchFamily="2" charset="-79"/>
              </a:rPr>
              <a:t> strive to  educate </a:t>
            </a:r>
            <a:r>
              <a:rPr lang="en-US" b="1" i="1" dirty="0">
                <a:latin typeface="Aharoni" pitchFamily="2" charset="-79"/>
                <a:cs typeface="Aharoni" pitchFamily="2" charset="-79"/>
              </a:rPr>
              <a:t>students who</a:t>
            </a:r>
          </a:p>
          <a:p>
            <a:pPr algn="ctr">
              <a:buNone/>
            </a:pPr>
            <a:r>
              <a:rPr lang="en-US" b="1" i="1" dirty="0">
                <a:latin typeface="Aharoni" pitchFamily="2" charset="-79"/>
                <a:cs typeface="Aharoni" pitchFamily="2" charset="-79"/>
              </a:rPr>
              <a:t>are linguistically and culturally equipped</a:t>
            </a:r>
          </a:p>
          <a:p>
            <a:pPr algn="ctr">
              <a:buNone/>
            </a:pPr>
            <a:r>
              <a:rPr lang="en-US" b="1" i="1" dirty="0">
                <a:latin typeface="Aharoni" pitchFamily="2" charset="-79"/>
                <a:cs typeface="Aharoni" pitchFamily="2" charset="-79"/>
              </a:rPr>
              <a:t>to communicate successfully in a pluralistic</a:t>
            </a:r>
          </a:p>
          <a:p>
            <a:pPr algn="ctr">
              <a:buNone/>
            </a:pPr>
            <a:r>
              <a:rPr lang="en-US" b="1" i="1" dirty="0">
                <a:latin typeface="Aharoni" pitchFamily="2" charset="-79"/>
                <a:cs typeface="Aharoni" pitchFamily="2" charset="-79"/>
              </a:rPr>
              <a:t>American society and abroad. This</a:t>
            </a:r>
          </a:p>
          <a:p>
            <a:pPr algn="ctr">
              <a:buNone/>
            </a:pPr>
            <a:r>
              <a:rPr lang="en-US" b="1" i="1" dirty="0">
                <a:latin typeface="Aharoni" pitchFamily="2" charset="-79"/>
                <a:cs typeface="Aharoni" pitchFamily="2" charset="-79"/>
              </a:rPr>
              <a:t>imperative envisions a future in which</a:t>
            </a:r>
          </a:p>
          <a:p>
            <a:pPr algn="ctr">
              <a:buNone/>
            </a:pPr>
            <a:r>
              <a:rPr lang="en-US" b="1" i="1" dirty="0">
                <a:latin typeface="Aharoni" pitchFamily="2" charset="-79"/>
                <a:cs typeface="Aharoni" pitchFamily="2" charset="-79"/>
              </a:rPr>
              <a:t>ALL students will develop and maintain</a:t>
            </a:r>
          </a:p>
          <a:p>
            <a:pPr algn="ctr">
              <a:buNone/>
            </a:pPr>
            <a:r>
              <a:rPr lang="en-US" b="1" i="1" dirty="0">
                <a:latin typeface="Aharoni" pitchFamily="2" charset="-79"/>
                <a:cs typeface="Aharoni" pitchFamily="2" charset="-79"/>
              </a:rPr>
              <a:t>proficiency in English and at least one</a:t>
            </a:r>
          </a:p>
          <a:p>
            <a:pPr algn="ctr">
              <a:buNone/>
            </a:pPr>
            <a:r>
              <a:rPr lang="en-US" b="1" i="1" dirty="0">
                <a:latin typeface="Aharoni" pitchFamily="2" charset="-79"/>
                <a:cs typeface="Aharoni" pitchFamily="2" charset="-79"/>
              </a:rPr>
              <a:t>other language, modern or classical.</a:t>
            </a:r>
          </a:p>
          <a:p>
            <a:pPr algn="ctr">
              <a:buNone/>
            </a:pPr>
            <a:r>
              <a:rPr lang="en-US" b="1" i="1" dirty="0">
                <a:latin typeface="Aharoni" pitchFamily="2" charset="-79"/>
                <a:cs typeface="Aharoni" pitchFamily="2" charset="-79"/>
              </a:rPr>
              <a:t>Children who come to school from non-</a:t>
            </a:r>
          </a:p>
          <a:p>
            <a:pPr algn="ctr">
              <a:buNone/>
            </a:pPr>
            <a:r>
              <a:rPr lang="en-US" b="1" i="1" dirty="0">
                <a:latin typeface="Aharoni" pitchFamily="2" charset="-79"/>
                <a:cs typeface="Aharoni" pitchFamily="2" charset="-79"/>
              </a:rPr>
              <a:t>English backgrounds should also have</a:t>
            </a:r>
          </a:p>
          <a:p>
            <a:pPr algn="ctr">
              <a:buNone/>
            </a:pPr>
            <a:r>
              <a:rPr lang="en-US" b="1" i="1" dirty="0">
                <a:latin typeface="Aharoni" pitchFamily="2" charset="-79"/>
                <a:cs typeface="Aharoni" pitchFamily="2" charset="-79"/>
              </a:rPr>
              <a:t>opportunities to develop further proficiencies</a:t>
            </a:r>
          </a:p>
          <a:p>
            <a:pPr algn="ctr">
              <a:buNone/>
            </a:pPr>
            <a:r>
              <a:rPr lang="en-US" b="1" i="1" dirty="0">
                <a:latin typeface="Aharoni" pitchFamily="2" charset="-79"/>
                <a:cs typeface="Aharoni" pitchFamily="2" charset="-79"/>
              </a:rPr>
              <a:t>in their first language.</a:t>
            </a:r>
          </a:p>
          <a:p>
            <a:pPr>
              <a:buNone/>
            </a:pPr>
            <a:r>
              <a:rPr lang="en-US" dirty="0"/>
              <a:t>Statement of Philosophy</a:t>
            </a:r>
          </a:p>
          <a:p>
            <a:pPr>
              <a:buNone/>
            </a:pPr>
            <a:r>
              <a:rPr lang="en-US" i="1" dirty="0"/>
              <a:t>Standards for Foreign Language Learning</a:t>
            </a:r>
            <a:endParaRPr lang="en-US" dirty="0"/>
          </a:p>
        </p:txBody>
      </p:sp>
      <p:pic>
        <p:nvPicPr>
          <p:cNvPr id="4" name="Picture 3" descr="thCAIU6K9A.jpg"/>
          <p:cNvPicPr>
            <a:picLocks noChangeAspect="1"/>
          </p:cNvPicPr>
          <p:nvPr/>
        </p:nvPicPr>
        <p:blipFill>
          <a:blip r:embed="rId2" cstate="print"/>
          <a:stretch>
            <a:fillRect/>
          </a:stretch>
        </p:blipFill>
        <p:spPr>
          <a:xfrm rot="1350096">
            <a:off x="379061" y="460254"/>
            <a:ext cx="1670776" cy="23132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r>
              <a:rPr lang="en-US" dirty="0" smtClean="0"/>
              <a:t>VIDEO CLIP OF TEACHERS EXPERIENCE</a:t>
            </a:r>
            <a:br>
              <a:rPr lang="en-US" dirty="0" smtClean="0"/>
            </a:br>
            <a:r>
              <a:rPr lang="en-US" dirty="0" smtClean="0"/>
              <a:t>WITH LINGUAFOLIO IN NC</a:t>
            </a:r>
            <a:br>
              <a:rPr lang="en-US" dirty="0" smtClean="0"/>
            </a:br>
            <a:endParaRPr lang="en-US" dirty="0"/>
          </a:p>
        </p:txBody>
      </p:sp>
      <p:sp>
        <p:nvSpPr>
          <p:cNvPr id="7" name="Content Placeholder 6"/>
          <p:cNvSpPr>
            <a:spLocks noGrp="1"/>
          </p:cNvSpPr>
          <p:nvPr>
            <p:ph idx="1"/>
          </p:nvPr>
        </p:nvSpPr>
        <p:spPr>
          <a:xfrm>
            <a:off x="457200" y="838201"/>
            <a:ext cx="8229600" cy="4724400"/>
          </a:xfrm>
        </p:spPr>
        <p:txBody>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TotalTime>
  <Words>795</Words>
  <Application>Microsoft Office PowerPoint</Application>
  <PresentationFormat>On-screen Show (4:3)</PresentationFormat>
  <Paragraphs>106</Paragraphs>
  <Slides>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Acrobat Document</vt:lpstr>
      <vt:lpstr>LINGUAFOLIO</vt:lpstr>
      <vt:lpstr>WHAT IS LINGUAFOLIO</vt:lpstr>
      <vt:lpstr>Slide 3</vt:lpstr>
      <vt:lpstr>Slide 4</vt:lpstr>
      <vt:lpstr>Slide 5</vt:lpstr>
      <vt:lpstr>EXAMPLE #2</vt:lpstr>
      <vt:lpstr>Language Dossier </vt:lpstr>
      <vt:lpstr>IN CONCLUSION</vt:lpstr>
      <vt:lpstr>VIDEO CLIP OF TEACHERS EXPERIENCE WITH LINGUAFOLIO IN NC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LINGUAFOLIO</dc:title>
  <dc:creator>satilley</dc:creator>
  <cp:lastModifiedBy>satilley</cp:lastModifiedBy>
  <cp:revision>27</cp:revision>
  <dcterms:created xsi:type="dcterms:W3CDTF">2013-03-06T19:26:46Z</dcterms:created>
  <dcterms:modified xsi:type="dcterms:W3CDTF">2013-03-07T21:06:20Z</dcterms:modified>
</cp:coreProperties>
</file>